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notesMasterIdLst>
    <p:notesMasterId r:id="rId14"/>
  </p:notesMasterIdLst>
  <p:sldIdLst>
    <p:sldId id="268" r:id="rId3"/>
    <p:sldId id="256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37"/>
    <p:restoredTop sz="96356"/>
  </p:normalViewPr>
  <p:slideViewPr>
    <p:cSldViewPr snapToGrid="0">
      <p:cViewPr varScale="1">
        <p:scale>
          <a:sx n="96" d="100"/>
          <a:sy n="96" d="100"/>
        </p:scale>
        <p:origin x="200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presProps" Target="pres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BAF744-24FF-AB4A-B67F-363CBCCAEB78}" type="datetimeFigureOut">
              <a:rPr lang="de-DE" smtClean="0"/>
              <a:t>29.09.23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4C5484-469D-8342-A6AB-90A784B6E0D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036844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Shape 2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CDE368-0DEE-EE69-5127-DCA1A2BE97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F5A2A41-5A52-4F2B-FA72-2AAE106564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B97BFA5-658B-B933-3E4E-5713603C79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C57BB-2A50-374C-B615-411E71A121EA}" type="datetimeFigureOut">
              <a:rPr lang="de-DE" smtClean="0"/>
              <a:t>29.09.23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7A364A4-C444-470E-EF8E-3BC7931553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5197208-89FA-90B6-7E38-1DE8ADD38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FE00F-3C6B-D247-9A6A-A6BC5E32E51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956338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FB464B1-1DFE-5B24-B7F8-23EC8BC8E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6454246C-35C6-F03A-310F-4C0F557A20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79A1889-E895-7F86-42FD-993E0381EF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C57BB-2A50-374C-B615-411E71A121EA}" type="datetimeFigureOut">
              <a:rPr lang="de-DE" smtClean="0"/>
              <a:t>29.09.23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30F320D-2B8D-481E-167F-03A0F9DE4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4BCD4A6-D09D-5EA3-3CBA-DE28A299E8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FE00F-3C6B-D247-9A6A-A6BC5E32E51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092984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F74DC8EC-7FFD-A5FA-1B65-0BBD190608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DD89C13A-5A92-FE12-A703-F7CE15FE79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6817217-25D2-0E79-15DE-F4F1446243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C57BB-2A50-374C-B615-411E71A121EA}" type="datetimeFigureOut">
              <a:rPr lang="de-DE" smtClean="0"/>
              <a:t>29.09.23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17FD0E1-1BBE-0D89-7F4F-91E0DDA206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945E34F-DFE9-906B-A03B-082EBEAEB3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FE00F-3C6B-D247-9A6A-A6BC5E32E51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867034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bg>
      <p:bgPr>
        <a:solidFill>
          <a:srgbClr val="295269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/>
          <p:nvPr/>
        </p:nvSpPr>
        <p:spPr>
          <a:xfrm>
            <a:off x="625361" y="2644133"/>
            <a:ext cx="10947165" cy="104623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7466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TITLE GOES HERE</a:t>
            </a:r>
            <a:endParaRPr sz="1333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55" name="Shape 55"/>
          <p:cNvSpPr/>
          <p:nvPr/>
        </p:nvSpPr>
        <p:spPr>
          <a:xfrm>
            <a:off x="625348" y="3752900"/>
            <a:ext cx="10947165" cy="686128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Font typeface="Arial"/>
              <a:buNone/>
            </a:pPr>
            <a:r>
              <a:rPr lang="en" sz="4667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Subtitle goes here</a:t>
            </a:r>
            <a:endParaRPr sz="1333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56" name="Shape 56"/>
          <p:cNvSpPr/>
          <p:nvPr/>
        </p:nvSpPr>
        <p:spPr>
          <a:xfrm>
            <a:off x="625375" y="6104380"/>
            <a:ext cx="2390145" cy="261936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067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New York  </a:t>
            </a:r>
            <a:r>
              <a:rPr lang="en" sz="1067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-</a:t>
            </a:r>
            <a:r>
              <a:rPr lang="en" sz="1067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  10th February, 2014</a:t>
            </a:r>
            <a:endParaRPr sz="1067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57" name="Shape 5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25371" y="827065"/>
            <a:ext cx="1817173" cy="38216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361321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s">
  <p:cSld name="Contents">
    <p:bg>
      <p:bgPr>
        <a:solidFill>
          <a:srgbClr val="295269"/>
        </a:solid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/>
          <p:nvPr/>
        </p:nvSpPr>
        <p:spPr>
          <a:xfrm>
            <a:off x="625333" y="2764433"/>
            <a:ext cx="10330128" cy="221400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t" anchorCtr="0">
            <a:noAutofit/>
          </a:bodyPr>
          <a:lstStyle/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1. Announcements</a:t>
            </a:r>
            <a:endParaRPr sz="1333"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2. Recruiting</a:t>
            </a:r>
            <a:endParaRPr sz="24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3. Product Updates</a:t>
            </a:r>
            <a:endParaRPr sz="24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4.  Weekly Metrics</a:t>
            </a:r>
            <a:endParaRPr sz="24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60" name="Shape 60"/>
          <p:cNvCxnSpPr/>
          <p:nvPr/>
        </p:nvCxnSpPr>
        <p:spPr>
          <a:xfrm>
            <a:off x="625339" y="2354139"/>
            <a:ext cx="356400" cy="0"/>
          </a:xfrm>
          <a:prstGeom prst="straightConnector1">
            <a:avLst/>
          </a:prstGeom>
          <a:noFill/>
          <a:ln w="9525" cap="rnd" cmpd="sng">
            <a:solidFill>
              <a:srgbClr val="EBECED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61" name="Shape 61"/>
          <p:cNvSpPr/>
          <p:nvPr/>
        </p:nvSpPr>
        <p:spPr>
          <a:xfrm>
            <a:off x="625348" y="692200"/>
            <a:ext cx="10947165" cy="686128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Font typeface="Arial"/>
              <a:buNone/>
            </a:pPr>
            <a:r>
              <a:rPr lang="en" sz="3200">
                <a:solidFill>
                  <a:srgbClr val="39D1B4"/>
                </a:solidFill>
                <a:latin typeface="Dosis"/>
                <a:ea typeface="Dosis"/>
                <a:cs typeface="Dosis"/>
                <a:sym typeface="Dosis"/>
              </a:rPr>
              <a:t>CONTENTS</a:t>
            </a:r>
            <a:endParaRPr sz="3200">
              <a:solidFill>
                <a:srgbClr val="39D1B4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62" name="Shape 62"/>
          <p:cNvCxnSpPr/>
          <p:nvPr/>
        </p:nvCxnSpPr>
        <p:spPr>
          <a:xfrm>
            <a:off x="625339" y="5237039"/>
            <a:ext cx="356400" cy="0"/>
          </a:xfrm>
          <a:prstGeom prst="straightConnector1">
            <a:avLst/>
          </a:prstGeom>
          <a:noFill/>
          <a:ln w="9525" cap="rnd" cmpd="sng">
            <a:solidFill>
              <a:srgbClr val="EBECED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426038277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Slide">
  <p:cSld name="Section Slide">
    <p:bg>
      <p:bgPr>
        <a:solidFill>
          <a:srgbClr val="6AB1D3"/>
        </a:soli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/>
          <p:nvPr/>
        </p:nvSpPr>
        <p:spPr>
          <a:xfrm>
            <a:off x="625361" y="2542533"/>
            <a:ext cx="10895760" cy="104623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7466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MAIN SECTION</a:t>
            </a:r>
            <a:r>
              <a:rPr lang="en" sz="7466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" sz="7466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333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65" name="Shape 65"/>
          <p:cNvSpPr/>
          <p:nvPr/>
        </p:nvSpPr>
        <p:spPr>
          <a:xfrm>
            <a:off x="625348" y="3651300"/>
            <a:ext cx="10895760" cy="686128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Font typeface="Arial"/>
              <a:buNone/>
            </a:pPr>
            <a:r>
              <a:rPr lang="en" sz="4667" b="0" i="0" u="none" strike="noStrike" cap="none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Subtitle goes here</a:t>
            </a:r>
            <a:endParaRPr sz="1333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  <p:extLst>
      <p:ext uri="{BB962C8B-B14F-4D97-AF65-F5344CB8AC3E}">
        <p14:creationId xmlns:p14="http://schemas.microsoft.com/office/powerpoint/2010/main" val="27398559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-section Slide">
  <p:cSld name="Sub-section Slide">
    <p:bg>
      <p:bgPr>
        <a:solidFill>
          <a:srgbClr val="E6E7E8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/>
          <p:nvPr/>
        </p:nvSpPr>
        <p:spPr>
          <a:xfrm>
            <a:off x="625361" y="2542533"/>
            <a:ext cx="10947165" cy="104623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7466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SUB-SECTION TITLE</a:t>
            </a:r>
            <a:endParaRPr sz="1333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68" name="Shape 68"/>
          <p:cNvSpPr/>
          <p:nvPr/>
        </p:nvSpPr>
        <p:spPr>
          <a:xfrm>
            <a:off x="625348" y="3651300"/>
            <a:ext cx="10947165" cy="686128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Font typeface="Arial"/>
              <a:buNone/>
            </a:pPr>
            <a:r>
              <a:rPr lang="en" sz="4667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Subtitle goes here</a:t>
            </a:r>
            <a:endParaRPr sz="1333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  <p:extLst>
      <p:ext uri="{BB962C8B-B14F-4D97-AF65-F5344CB8AC3E}">
        <p14:creationId xmlns:p14="http://schemas.microsoft.com/office/powerpoint/2010/main" val="23767653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oal Slide">
  <p:cSld name="Goal Slide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/>
          <p:nvPr/>
        </p:nvSpPr>
        <p:spPr>
          <a:xfrm>
            <a:off x="625367" y="2356352"/>
            <a:ext cx="10263197" cy="2880875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4267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here. Collaboratively administrate empower markets via plug-and-play networks. </a:t>
            </a:r>
            <a:r>
              <a:rPr lang="en" sz="4267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4267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procrastinate B2C users after </a:t>
            </a:r>
            <a:r>
              <a:rPr lang="en" sz="4267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installed base</a:t>
            </a:r>
            <a:r>
              <a:rPr lang="en" sz="4267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benefits.</a:t>
            </a:r>
            <a:endParaRPr sz="4267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71" name="Shape 71"/>
          <p:cNvSpPr/>
          <p:nvPr/>
        </p:nvSpPr>
        <p:spPr>
          <a:xfrm>
            <a:off x="625375" y="1417592"/>
            <a:ext cx="1047768" cy="473307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24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GOAL</a:t>
            </a:r>
            <a:endParaRPr sz="240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  <p:extLst>
      <p:ext uri="{BB962C8B-B14F-4D97-AF65-F5344CB8AC3E}">
        <p14:creationId xmlns:p14="http://schemas.microsoft.com/office/powerpoint/2010/main" val="33351699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st 1">
  <p:cSld name="List 1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/>
          <p:nvPr/>
        </p:nvSpPr>
        <p:spPr>
          <a:xfrm>
            <a:off x="625333" y="2764433"/>
            <a:ext cx="10330128" cy="221400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t" anchorCtr="0">
            <a:noAutofit/>
          </a:bodyPr>
          <a:lstStyle/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24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1. Announcements</a:t>
            </a:r>
            <a:endParaRPr sz="1333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24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2. Recruiting</a:t>
            </a:r>
            <a:endParaRPr sz="24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24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3. Product Updates</a:t>
            </a:r>
            <a:endParaRPr sz="24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24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4.  Weekly Metrics</a:t>
            </a:r>
            <a:endParaRPr sz="24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74" name="Shape 74"/>
          <p:cNvCxnSpPr/>
          <p:nvPr/>
        </p:nvCxnSpPr>
        <p:spPr>
          <a:xfrm>
            <a:off x="625339" y="2354139"/>
            <a:ext cx="356400" cy="0"/>
          </a:xfrm>
          <a:prstGeom prst="straightConnector1">
            <a:avLst/>
          </a:prstGeom>
          <a:noFill/>
          <a:ln w="9525" cap="rnd" cmpd="sng">
            <a:solidFill>
              <a:srgbClr val="295269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75" name="Shape 75"/>
          <p:cNvSpPr/>
          <p:nvPr/>
        </p:nvSpPr>
        <p:spPr>
          <a:xfrm>
            <a:off x="625348" y="692200"/>
            <a:ext cx="10947165" cy="686128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Font typeface="Arial"/>
              <a:buNone/>
            </a:pPr>
            <a:r>
              <a:rPr lang="en" sz="3200">
                <a:solidFill>
                  <a:srgbClr val="6AB1D3"/>
                </a:solidFill>
                <a:latin typeface="Dosis"/>
                <a:ea typeface="Dosis"/>
                <a:cs typeface="Dosis"/>
                <a:sym typeface="Dosis"/>
              </a:rPr>
              <a:t>LIST OF THINGS</a:t>
            </a:r>
            <a:endParaRPr sz="3200">
              <a:solidFill>
                <a:srgbClr val="6AB1D3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76" name="Shape 76"/>
          <p:cNvCxnSpPr/>
          <p:nvPr/>
        </p:nvCxnSpPr>
        <p:spPr>
          <a:xfrm>
            <a:off x="625339" y="5237039"/>
            <a:ext cx="356400" cy="0"/>
          </a:xfrm>
          <a:prstGeom prst="straightConnector1">
            <a:avLst/>
          </a:prstGeom>
          <a:noFill/>
          <a:ln w="9525" cap="rnd" cmpd="sng">
            <a:solidFill>
              <a:srgbClr val="295269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339457955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st 2">
  <p:cSld name="List 2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/>
          <p:nvPr/>
        </p:nvSpPr>
        <p:spPr>
          <a:xfrm>
            <a:off x="625367" y="1445033"/>
            <a:ext cx="10947168" cy="1336403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3733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3733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3733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3733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79" name="Shape 79"/>
          <p:cNvSpPr/>
          <p:nvPr/>
        </p:nvSpPr>
        <p:spPr>
          <a:xfrm>
            <a:off x="625367" y="3391233"/>
            <a:ext cx="10947165" cy="2888435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t" anchorCtr="0">
            <a:noAutofit/>
          </a:bodyPr>
          <a:lstStyle/>
          <a:p>
            <a:pPr marL="304792" marR="0" lvl="0" indent="-40639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24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functional solutions</a:t>
            </a:r>
            <a:endParaRPr sz="2400">
              <a:latin typeface="Dosis"/>
              <a:ea typeface="Dosis"/>
              <a:cs typeface="Dosis"/>
              <a:sym typeface="Dosis"/>
            </a:endParaRPr>
          </a:p>
          <a:p>
            <a:pPr marL="304792" marR="0" lvl="0" indent="-40639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24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cross-media value</a:t>
            </a:r>
            <a:endParaRPr sz="2400">
              <a:latin typeface="Dosis"/>
              <a:ea typeface="Dosis"/>
              <a:cs typeface="Dosis"/>
              <a:sym typeface="Dosis"/>
            </a:endParaRPr>
          </a:p>
          <a:p>
            <a:pPr marL="304792" marR="0" lvl="0" indent="-40639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24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maximize timely </a:t>
            </a:r>
            <a:endParaRPr sz="2400">
              <a:latin typeface="Dosis"/>
              <a:ea typeface="Dosis"/>
              <a:cs typeface="Dosis"/>
              <a:sym typeface="Dosis"/>
            </a:endParaRPr>
          </a:p>
          <a:p>
            <a:pPr marL="304792" marR="0" lvl="0" indent="-40639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24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professionally cultivate </a:t>
            </a:r>
            <a:endParaRPr sz="2400">
              <a:latin typeface="Dosis"/>
              <a:ea typeface="Dosis"/>
              <a:cs typeface="Dosis"/>
              <a:sym typeface="Dosis"/>
            </a:endParaRPr>
          </a:p>
          <a:p>
            <a:pPr marL="304792" marR="0" lvl="0" indent="-40639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24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dynamically innovate</a:t>
            </a:r>
            <a:endParaRPr sz="24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0" name="Shape 80"/>
          <p:cNvSpPr/>
          <p:nvPr/>
        </p:nvSpPr>
        <p:spPr>
          <a:xfrm>
            <a:off x="625375" y="653256"/>
            <a:ext cx="1079015" cy="474747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24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240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  <p:extLst>
      <p:ext uri="{BB962C8B-B14F-4D97-AF65-F5344CB8AC3E}">
        <p14:creationId xmlns:p14="http://schemas.microsoft.com/office/powerpoint/2010/main" val="183365198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st 2 - Andy">
  <p:cSld name="List 2 - Andy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/>
          <p:nvPr/>
        </p:nvSpPr>
        <p:spPr>
          <a:xfrm>
            <a:off x="625367" y="1445033"/>
            <a:ext cx="10947168" cy="1336403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3733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3733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3733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3733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3" name="Shape 83"/>
          <p:cNvSpPr/>
          <p:nvPr/>
        </p:nvSpPr>
        <p:spPr>
          <a:xfrm>
            <a:off x="625375" y="653256"/>
            <a:ext cx="1079015" cy="474747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24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240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4" name="Shape 84"/>
          <p:cNvSpPr txBox="1">
            <a:spLocks noGrp="1"/>
          </p:cNvSpPr>
          <p:nvPr>
            <p:ph type="body" idx="1"/>
          </p:nvPr>
        </p:nvSpPr>
        <p:spPr>
          <a:xfrm>
            <a:off x="625367" y="3646933"/>
            <a:ext cx="10947200" cy="2682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507987" rtl="0">
              <a:spcBef>
                <a:spcPts val="800"/>
              </a:spcBef>
              <a:spcAft>
                <a:spcPts val="0"/>
              </a:spcAft>
              <a:buSzPts val="2400"/>
              <a:buFont typeface="Dosis"/>
              <a:buChar char="●"/>
              <a:defRPr sz="3200">
                <a:latin typeface="Dosis"/>
                <a:ea typeface="Dosis"/>
                <a:cs typeface="Dosis"/>
                <a:sym typeface="Dosis"/>
              </a:defRPr>
            </a:lvl1pPr>
            <a:lvl2pPr marL="1219170" lvl="1" indent="-355591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○"/>
              <a:defRPr sz="800">
                <a:latin typeface="Dosis"/>
                <a:ea typeface="Dosis"/>
                <a:cs typeface="Dosis"/>
                <a:sym typeface="Dosis"/>
              </a:defRPr>
            </a:lvl2pPr>
            <a:lvl3pPr marL="1828754" lvl="2" indent="-355591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■"/>
              <a:defRPr sz="800">
                <a:latin typeface="Dosis"/>
                <a:ea typeface="Dosis"/>
                <a:cs typeface="Dosis"/>
                <a:sym typeface="Dosis"/>
              </a:defRPr>
            </a:lvl3pPr>
            <a:lvl4pPr marL="2438339" lvl="3" indent="-355591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●"/>
              <a:defRPr sz="800">
                <a:latin typeface="Dosis"/>
                <a:ea typeface="Dosis"/>
                <a:cs typeface="Dosis"/>
                <a:sym typeface="Dosis"/>
              </a:defRPr>
            </a:lvl4pPr>
            <a:lvl5pPr marL="3047924" lvl="4" indent="-355591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○"/>
              <a:defRPr sz="800">
                <a:latin typeface="Dosis"/>
                <a:ea typeface="Dosis"/>
                <a:cs typeface="Dosis"/>
                <a:sym typeface="Dosis"/>
              </a:defRPr>
            </a:lvl5pPr>
            <a:lvl6pPr marL="3657509" lvl="5" indent="-355591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■"/>
              <a:defRPr sz="800">
                <a:latin typeface="Dosis"/>
                <a:ea typeface="Dosis"/>
                <a:cs typeface="Dosis"/>
                <a:sym typeface="Dosis"/>
              </a:defRPr>
            </a:lvl6pPr>
            <a:lvl7pPr marL="4267093" lvl="6" indent="-355591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●"/>
              <a:defRPr sz="800">
                <a:latin typeface="Dosis"/>
                <a:ea typeface="Dosis"/>
                <a:cs typeface="Dosis"/>
                <a:sym typeface="Dosis"/>
              </a:defRPr>
            </a:lvl7pPr>
            <a:lvl8pPr marL="4876678" lvl="7" indent="-355591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○"/>
              <a:defRPr sz="800">
                <a:latin typeface="Dosis"/>
                <a:ea typeface="Dosis"/>
                <a:cs typeface="Dosis"/>
                <a:sym typeface="Dosis"/>
              </a:defRPr>
            </a:lvl8pPr>
            <a:lvl9pPr marL="5486263" lvl="8" indent="-355591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■"/>
              <a:defRPr sz="800"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63052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88C9315-A8A8-F20E-DDAA-F14D2D2DD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62C98E4-BF71-7201-E9F3-F4E6769D37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C6484CF-42E5-D101-B974-3D874143E6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C57BB-2A50-374C-B615-411E71A121EA}" type="datetimeFigureOut">
              <a:rPr lang="de-DE" smtClean="0"/>
              <a:t>29.09.23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2D029C7-C47A-CB3B-29B9-0F4F63CD63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C1B1404-9BCB-70BF-2261-C32FF2037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FE00F-3C6B-D247-9A6A-A6BC5E32E51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850105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-Column">
  <p:cSld name="2-Column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/>
          <p:nvPr/>
        </p:nvSpPr>
        <p:spPr>
          <a:xfrm>
            <a:off x="625366" y="3331500"/>
            <a:ext cx="5115075" cy="79178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24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important notes and thoughts.</a:t>
            </a:r>
            <a:endParaRPr sz="1333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7" name="Shape 87"/>
          <p:cNvSpPr/>
          <p:nvPr/>
        </p:nvSpPr>
        <p:spPr>
          <a:xfrm>
            <a:off x="625367" y="1445033"/>
            <a:ext cx="10947168" cy="1336403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3733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3733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3733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3733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8" name="Shape 88"/>
          <p:cNvSpPr/>
          <p:nvPr/>
        </p:nvSpPr>
        <p:spPr>
          <a:xfrm>
            <a:off x="625338" y="653267"/>
            <a:ext cx="4721397" cy="474747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24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240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9" name="Shape 89"/>
          <p:cNvSpPr/>
          <p:nvPr/>
        </p:nvSpPr>
        <p:spPr>
          <a:xfrm>
            <a:off x="6454667" y="3331500"/>
            <a:ext cx="5115075" cy="79178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24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important notes </a:t>
            </a:r>
            <a:r>
              <a:rPr lang="en" sz="24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and thoughts</a:t>
            </a:r>
            <a:r>
              <a:rPr lang="en" sz="24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</a:t>
            </a:r>
            <a:endParaRPr sz="1333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0" name="Shape 90"/>
          <p:cNvSpPr/>
          <p:nvPr/>
        </p:nvSpPr>
        <p:spPr>
          <a:xfrm>
            <a:off x="6454667" y="4359367"/>
            <a:ext cx="5115075" cy="202406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467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467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467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</a:t>
            </a:r>
            <a:r>
              <a:rPr lang="en" sz="1467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for real-time schemas. Dramatically maintain clicks-and-mortar solutions without functional solutions.</a:t>
            </a:r>
            <a:endParaRPr sz="1333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1" name="Shape 91"/>
          <p:cNvSpPr/>
          <p:nvPr/>
        </p:nvSpPr>
        <p:spPr>
          <a:xfrm>
            <a:off x="625366" y="4359367"/>
            <a:ext cx="5115075" cy="202406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467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467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467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</a:t>
            </a:r>
            <a:r>
              <a:rPr lang="en" sz="1467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for real-time schemas. Dramatically maintain clicks-and-mortar solutions without functional solutions.</a:t>
            </a:r>
            <a:endParaRPr sz="1333">
              <a:latin typeface="Dosis"/>
              <a:ea typeface="Dosis"/>
              <a:cs typeface="Dosis"/>
              <a:sym typeface="Dosis"/>
            </a:endParaRPr>
          </a:p>
        </p:txBody>
      </p:sp>
    </p:spTree>
    <p:extLst>
      <p:ext uri="{BB962C8B-B14F-4D97-AF65-F5344CB8AC3E}">
        <p14:creationId xmlns:p14="http://schemas.microsoft.com/office/powerpoint/2010/main" val="237574542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-Column">
  <p:cSld name="3-Column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/>
        </p:nvSpPr>
        <p:spPr>
          <a:xfrm>
            <a:off x="625367" y="1445033"/>
            <a:ext cx="10912968" cy="1336403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3733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3733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3733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3733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4" name="Shape 94"/>
          <p:cNvSpPr/>
          <p:nvPr/>
        </p:nvSpPr>
        <p:spPr>
          <a:xfrm>
            <a:off x="625367" y="4359367"/>
            <a:ext cx="3280168" cy="202406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467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467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467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333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5" name="Shape 95"/>
          <p:cNvSpPr/>
          <p:nvPr/>
        </p:nvSpPr>
        <p:spPr>
          <a:xfrm>
            <a:off x="625375" y="3289300"/>
            <a:ext cx="3280168" cy="79178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24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important notes.</a:t>
            </a:r>
            <a:endParaRPr sz="1333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6" name="Shape 96"/>
          <p:cNvSpPr/>
          <p:nvPr/>
        </p:nvSpPr>
        <p:spPr>
          <a:xfrm>
            <a:off x="4460367" y="4348967"/>
            <a:ext cx="3278656" cy="2025576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467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</a:t>
            </a:r>
            <a:r>
              <a:rPr lang="en" sz="1467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deliverables for real-time</a:t>
            </a:r>
            <a:r>
              <a:rPr lang="en" sz="1467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schemas. Dramatically maintain clicks-and-mortar solutions without functional solutions.</a:t>
            </a:r>
            <a:endParaRPr sz="1333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7" name="Shape 97"/>
          <p:cNvSpPr/>
          <p:nvPr/>
        </p:nvSpPr>
        <p:spPr>
          <a:xfrm>
            <a:off x="4460364" y="3284835"/>
            <a:ext cx="3278656" cy="79178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24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important notes.</a:t>
            </a:r>
            <a:endParaRPr sz="1333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8" name="Shape 98"/>
          <p:cNvSpPr/>
          <p:nvPr/>
        </p:nvSpPr>
        <p:spPr>
          <a:xfrm>
            <a:off x="8258133" y="4348967"/>
            <a:ext cx="3280168" cy="2025576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467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</a:t>
            </a:r>
            <a:r>
              <a:rPr lang="en" sz="1467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unleash</a:t>
            </a:r>
            <a:r>
              <a:rPr lang="en" sz="1467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cross-media information without cross-media value. Quickly maximize timely deliverables for real-time schemas. Dramatically maintain clicks-and-mortar solutions without functional solutions.</a:t>
            </a:r>
            <a:endParaRPr sz="1333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9" name="Shape 99"/>
          <p:cNvSpPr/>
          <p:nvPr/>
        </p:nvSpPr>
        <p:spPr>
          <a:xfrm>
            <a:off x="8293833" y="3280367"/>
            <a:ext cx="3278656" cy="79178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24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important notes.</a:t>
            </a:r>
            <a:endParaRPr sz="1333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0" name="Shape 100"/>
          <p:cNvSpPr/>
          <p:nvPr/>
        </p:nvSpPr>
        <p:spPr>
          <a:xfrm>
            <a:off x="625343" y="653267"/>
            <a:ext cx="4048300" cy="474747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24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240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  <p:extLst>
      <p:ext uri="{BB962C8B-B14F-4D97-AF65-F5344CB8AC3E}">
        <p14:creationId xmlns:p14="http://schemas.microsoft.com/office/powerpoint/2010/main" val="300148574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-Column">
  <p:cSld name="4-Column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/>
        </p:nvSpPr>
        <p:spPr>
          <a:xfrm>
            <a:off x="714867" y="3370627"/>
            <a:ext cx="2446159" cy="1131696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333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333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3" name="Shape 103"/>
          <p:cNvSpPr/>
          <p:nvPr/>
        </p:nvSpPr>
        <p:spPr>
          <a:xfrm>
            <a:off x="714867" y="2909251"/>
            <a:ext cx="2446159" cy="30348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333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333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04" name="Shape 104"/>
          <p:cNvCxnSpPr/>
          <p:nvPr/>
        </p:nvCxnSpPr>
        <p:spPr>
          <a:xfrm>
            <a:off x="714864" y="3276053"/>
            <a:ext cx="24264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05" name="Shape 105"/>
          <p:cNvSpPr/>
          <p:nvPr/>
        </p:nvSpPr>
        <p:spPr>
          <a:xfrm>
            <a:off x="3492901" y="2909251"/>
            <a:ext cx="2446159" cy="30348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333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333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06" name="Shape 106"/>
          <p:cNvCxnSpPr/>
          <p:nvPr/>
        </p:nvCxnSpPr>
        <p:spPr>
          <a:xfrm>
            <a:off x="3492897" y="3276053"/>
            <a:ext cx="24264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07" name="Shape 107"/>
          <p:cNvSpPr/>
          <p:nvPr/>
        </p:nvSpPr>
        <p:spPr>
          <a:xfrm>
            <a:off x="3492901" y="3370627"/>
            <a:ext cx="2446159" cy="1131696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333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333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8" name="Shape 108"/>
          <p:cNvSpPr/>
          <p:nvPr/>
        </p:nvSpPr>
        <p:spPr>
          <a:xfrm>
            <a:off x="6290701" y="2909251"/>
            <a:ext cx="2446159" cy="30348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333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333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09" name="Shape 109"/>
          <p:cNvCxnSpPr/>
          <p:nvPr/>
        </p:nvCxnSpPr>
        <p:spPr>
          <a:xfrm>
            <a:off x="6300580" y="3276053"/>
            <a:ext cx="24264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10" name="Shape 110"/>
          <p:cNvSpPr/>
          <p:nvPr/>
        </p:nvSpPr>
        <p:spPr>
          <a:xfrm>
            <a:off x="6290701" y="3370627"/>
            <a:ext cx="2446159" cy="1131696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333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333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11" name="Shape 111"/>
          <p:cNvSpPr/>
          <p:nvPr/>
        </p:nvSpPr>
        <p:spPr>
          <a:xfrm>
            <a:off x="9088501" y="2909251"/>
            <a:ext cx="2446159" cy="30348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333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333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12" name="Shape 112"/>
          <p:cNvCxnSpPr/>
          <p:nvPr/>
        </p:nvCxnSpPr>
        <p:spPr>
          <a:xfrm>
            <a:off x="9088497" y="3276053"/>
            <a:ext cx="24264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13" name="Shape 113"/>
          <p:cNvSpPr/>
          <p:nvPr/>
        </p:nvSpPr>
        <p:spPr>
          <a:xfrm>
            <a:off x="9088501" y="3370627"/>
            <a:ext cx="2446159" cy="1131696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333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333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14" name="Shape 114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714867" y="1478834"/>
            <a:ext cx="2426400" cy="912967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Shape 115"/>
          <p:cNvSpPr/>
          <p:nvPr/>
        </p:nvSpPr>
        <p:spPr>
          <a:xfrm>
            <a:off x="714867" y="5160160"/>
            <a:ext cx="2446159" cy="1131696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333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333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16" name="Shape 116"/>
          <p:cNvSpPr/>
          <p:nvPr/>
        </p:nvSpPr>
        <p:spPr>
          <a:xfrm>
            <a:off x="714867" y="4698784"/>
            <a:ext cx="2446159" cy="30348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333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333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17" name="Shape 117"/>
          <p:cNvCxnSpPr/>
          <p:nvPr/>
        </p:nvCxnSpPr>
        <p:spPr>
          <a:xfrm>
            <a:off x="714864" y="5065587"/>
            <a:ext cx="24264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18" name="Shape 118"/>
          <p:cNvSpPr/>
          <p:nvPr/>
        </p:nvSpPr>
        <p:spPr>
          <a:xfrm>
            <a:off x="3492901" y="4698784"/>
            <a:ext cx="2446159" cy="30348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333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333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19" name="Shape 119"/>
          <p:cNvCxnSpPr/>
          <p:nvPr/>
        </p:nvCxnSpPr>
        <p:spPr>
          <a:xfrm>
            <a:off x="3492897" y="5065588"/>
            <a:ext cx="24264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20" name="Shape 120"/>
          <p:cNvSpPr/>
          <p:nvPr/>
        </p:nvSpPr>
        <p:spPr>
          <a:xfrm>
            <a:off x="3492901" y="5160160"/>
            <a:ext cx="2446159" cy="1131696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333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333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21" name="Shape 121"/>
          <p:cNvSpPr/>
          <p:nvPr/>
        </p:nvSpPr>
        <p:spPr>
          <a:xfrm>
            <a:off x="6290701" y="4698784"/>
            <a:ext cx="2446159" cy="30348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333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333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22" name="Shape 122"/>
          <p:cNvCxnSpPr/>
          <p:nvPr/>
        </p:nvCxnSpPr>
        <p:spPr>
          <a:xfrm>
            <a:off x="6300580" y="5065588"/>
            <a:ext cx="24264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23" name="Shape 123"/>
          <p:cNvSpPr/>
          <p:nvPr/>
        </p:nvSpPr>
        <p:spPr>
          <a:xfrm>
            <a:off x="6290701" y="5160160"/>
            <a:ext cx="2446159" cy="1131696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333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333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24" name="Shape 124"/>
          <p:cNvSpPr/>
          <p:nvPr/>
        </p:nvSpPr>
        <p:spPr>
          <a:xfrm>
            <a:off x="9088501" y="4698784"/>
            <a:ext cx="2446159" cy="30348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333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333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25" name="Shape 125"/>
          <p:cNvCxnSpPr/>
          <p:nvPr/>
        </p:nvCxnSpPr>
        <p:spPr>
          <a:xfrm>
            <a:off x="9088497" y="5065588"/>
            <a:ext cx="24264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26" name="Shape 126"/>
          <p:cNvSpPr/>
          <p:nvPr/>
        </p:nvSpPr>
        <p:spPr>
          <a:xfrm>
            <a:off x="9088501" y="5160160"/>
            <a:ext cx="2446159" cy="1131696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333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333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27" name="Shape 127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3492900" y="1478834"/>
            <a:ext cx="2426400" cy="9129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Shape 128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6280751" y="1478834"/>
            <a:ext cx="2426400" cy="9129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Shape 129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9098384" y="1478834"/>
            <a:ext cx="2426400" cy="912967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Shape 130"/>
          <p:cNvSpPr/>
          <p:nvPr/>
        </p:nvSpPr>
        <p:spPr>
          <a:xfrm>
            <a:off x="714867" y="743272"/>
            <a:ext cx="2446159" cy="39139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24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A</a:t>
            </a:r>
            <a:endParaRPr sz="24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1" name="Shape 131"/>
          <p:cNvSpPr/>
          <p:nvPr/>
        </p:nvSpPr>
        <p:spPr>
          <a:xfrm>
            <a:off x="3492901" y="743272"/>
            <a:ext cx="2446159" cy="39139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24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B</a:t>
            </a:r>
            <a:endParaRPr sz="24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2" name="Shape 132"/>
          <p:cNvSpPr/>
          <p:nvPr/>
        </p:nvSpPr>
        <p:spPr>
          <a:xfrm>
            <a:off x="9068634" y="743272"/>
            <a:ext cx="2446159" cy="39139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24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D</a:t>
            </a:r>
            <a:endParaRPr sz="24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3" name="Shape 133"/>
          <p:cNvSpPr/>
          <p:nvPr/>
        </p:nvSpPr>
        <p:spPr>
          <a:xfrm>
            <a:off x="6290601" y="743272"/>
            <a:ext cx="2446159" cy="39139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24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C</a:t>
            </a:r>
            <a:endParaRPr sz="24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34" name="Shape 134"/>
          <p:cNvCxnSpPr/>
          <p:nvPr/>
        </p:nvCxnSpPr>
        <p:spPr>
          <a:xfrm>
            <a:off x="714864" y="1246987"/>
            <a:ext cx="24264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35" name="Shape 135"/>
          <p:cNvCxnSpPr/>
          <p:nvPr/>
        </p:nvCxnSpPr>
        <p:spPr>
          <a:xfrm>
            <a:off x="3492897" y="1246988"/>
            <a:ext cx="24264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36" name="Shape 136"/>
          <p:cNvCxnSpPr/>
          <p:nvPr/>
        </p:nvCxnSpPr>
        <p:spPr>
          <a:xfrm>
            <a:off x="6300580" y="1246988"/>
            <a:ext cx="24264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37" name="Shape 137"/>
          <p:cNvCxnSpPr/>
          <p:nvPr/>
        </p:nvCxnSpPr>
        <p:spPr>
          <a:xfrm>
            <a:off x="9088497" y="1246988"/>
            <a:ext cx="24264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370971206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oxes Slide">
  <p:cSld name="Boxes Slide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Shape 1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09813" y="1797083"/>
            <a:ext cx="3245940" cy="326380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Shape 140"/>
          <p:cNvSpPr/>
          <p:nvPr/>
        </p:nvSpPr>
        <p:spPr>
          <a:xfrm>
            <a:off x="609812" y="1797084"/>
            <a:ext cx="3245976" cy="3263825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295269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33"/>
          </a:p>
        </p:txBody>
      </p:sp>
      <p:sp>
        <p:nvSpPr>
          <p:cNvPr id="141" name="Shape 141"/>
          <p:cNvSpPr/>
          <p:nvPr/>
        </p:nvSpPr>
        <p:spPr>
          <a:xfrm>
            <a:off x="780963" y="2030643"/>
            <a:ext cx="2903616" cy="39888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2133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BOX TITLE</a:t>
            </a:r>
            <a:endParaRPr sz="2133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42" name="Shape 142"/>
          <p:cNvCxnSpPr/>
          <p:nvPr/>
        </p:nvCxnSpPr>
        <p:spPr>
          <a:xfrm>
            <a:off x="836031" y="2615637"/>
            <a:ext cx="2793600" cy="0"/>
          </a:xfrm>
          <a:prstGeom prst="straightConnector1">
            <a:avLst/>
          </a:prstGeom>
          <a:noFill/>
          <a:ln w="9525" cap="rnd" cmpd="sng">
            <a:solidFill>
              <a:srgbClr val="E6E7E8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43" name="Shape 143"/>
          <p:cNvSpPr/>
          <p:nvPr/>
        </p:nvSpPr>
        <p:spPr>
          <a:xfrm>
            <a:off x="855377" y="2889481"/>
            <a:ext cx="2754808" cy="1838003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467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467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467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333"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44" name="Shape 14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473011" y="1797083"/>
            <a:ext cx="3245940" cy="32638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Shape 145"/>
          <p:cNvSpPr/>
          <p:nvPr/>
        </p:nvSpPr>
        <p:spPr>
          <a:xfrm>
            <a:off x="4473011" y="1797084"/>
            <a:ext cx="3245976" cy="3263825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295269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33"/>
          </a:p>
        </p:txBody>
      </p:sp>
      <p:sp>
        <p:nvSpPr>
          <p:cNvPr id="146" name="Shape 146"/>
          <p:cNvSpPr/>
          <p:nvPr/>
        </p:nvSpPr>
        <p:spPr>
          <a:xfrm>
            <a:off x="4644164" y="2030643"/>
            <a:ext cx="2903616" cy="39888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2133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BOX TITLE</a:t>
            </a:r>
            <a:endParaRPr sz="2133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47" name="Shape 147"/>
          <p:cNvCxnSpPr/>
          <p:nvPr/>
        </p:nvCxnSpPr>
        <p:spPr>
          <a:xfrm>
            <a:off x="4699229" y="2615637"/>
            <a:ext cx="2793600" cy="0"/>
          </a:xfrm>
          <a:prstGeom prst="straightConnector1">
            <a:avLst/>
          </a:prstGeom>
          <a:noFill/>
          <a:ln w="9525" cap="rnd" cmpd="sng">
            <a:solidFill>
              <a:srgbClr val="E6E7E8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48" name="Shape 148"/>
          <p:cNvSpPr/>
          <p:nvPr/>
        </p:nvSpPr>
        <p:spPr>
          <a:xfrm>
            <a:off x="4718577" y="2889481"/>
            <a:ext cx="2754808" cy="1838003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467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467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467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333"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49" name="Shape 14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36211" y="1797083"/>
            <a:ext cx="3245940" cy="32638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Shape 150"/>
          <p:cNvSpPr/>
          <p:nvPr/>
        </p:nvSpPr>
        <p:spPr>
          <a:xfrm>
            <a:off x="8336211" y="1797084"/>
            <a:ext cx="3245976" cy="3263825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295269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33"/>
          </a:p>
        </p:txBody>
      </p:sp>
      <p:sp>
        <p:nvSpPr>
          <p:cNvPr id="151" name="Shape 151"/>
          <p:cNvSpPr/>
          <p:nvPr/>
        </p:nvSpPr>
        <p:spPr>
          <a:xfrm>
            <a:off x="8507363" y="2030643"/>
            <a:ext cx="2903616" cy="39888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2133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BOX TITLE</a:t>
            </a:r>
            <a:endParaRPr sz="2133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52" name="Shape 152"/>
          <p:cNvCxnSpPr/>
          <p:nvPr/>
        </p:nvCxnSpPr>
        <p:spPr>
          <a:xfrm>
            <a:off x="8562429" y="2615637"/>
            <a:ext cx="2793600" cy="0"/>
          </a:xfrm>
          <a:prstGeom prst="straightConnector1">
            <a:avLst/>
          </a:prstGeom>
          <a:noFill/>
          <a:ln w="9525" cap="rnd" cmpd="sng">
            <a:solidFill>
              <a:srgbClr val="E6E7E8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53" name="Shape 153"/>
          <p:cNvSpPr/>
          <p:nvPr/>
        </p:nvSpPr>
        <p:spPr>
          <a:xfrm>
            <a:off x="8581776" y="2889481"/>
            <a:ext cx="2754808" cy="1838003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467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467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467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333">
              <a:latin typeface="Dosis"/>
              <a:ea typeface="Dosis"/>
              <a:cs typeface="Dosis"/>
              <a:sym typeface="Dosis"/>
            </a:endParaRPr>
          </a:p>
        </p:txBody>
      </p:sp>
    </p:spTree>
    <p:extLst>
      <p:ext uri="{BB962C8B-B14F-4D97-AF65-F5344CB8AC3E}">
        <p14:creationId xmlns:p14="http://schemas.microsoft.com/office/powerpoint/2010/main" val="151837860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ngle-Image Normal">
  <p:cSld name="Single-Image Normal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/>
          <p:nvPr/>
        </p:nvSpPr>
        <p:spPr>
          <a:xfrm>
            <a:off x="8128000" y="0"/>
            <a:ext cx="4064000" cy="6858000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6" name="Shape 156"/>
          <p:cNvSpPr txBox="1"/>
          <p:nvPr/>
        </p:nvSpPr>
        <p:spPr>
          <a:xfrm>
            <a:off x="8388333" y="374600"/>
            <a:ext cx="3416400" cy="19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733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Title, could be longer or more wordy</a:t>
            </a:r>
            <a:endParaRPr sz="3733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57" name="Shape 157"/>
          <p:cNvSpPr txBox="1"/>
          <p:nvPr/>
        </p:nvSpPr>
        <p:spPr>
          <a:xfrm>
            <a:off x="8343933" y="2457400"/>
            <a:ext cx="3505200" cy="40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67" b="1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Commentary</a:t>
            </a:r>
            <a:endParaRPr sz="1467" b="1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67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Lorem ipsum dolor sit amet, consectetur adipiscing elit. Proin auctor odio eu ante egestas convallis. Etiam neque justo.</a:t>
            </a:r>
            <a:endParaRPr sz="1467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67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67" b="1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Trends</a:t>
            </a:r>
            <a:endParaRPr sz="1467" b="1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67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Lorem ipsum dolor sit amet, consectetur adipiscing elit. Proin auctor odio eu ante egestas convallis. Etiam neque justo.</a:t>
            </a:r>
            <a:endParaRPr sz="1467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67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67" b="1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Key Findings</a:t>
            </a:r>
            <a:endParaRPr sz="1467" b="1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67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Lorem ipsum dolor sit amet, consectetur adipiscing elit. Proin auctor odio eu ante egestas convallis. Etiam neque justo.</a:t>
            </a:r>
            <a:endParaRPr sz="1467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58" name="Shape 158"/>
          <p:cNvSpPr/>
          <p:nvPr/>
        </p:nvSpPr>
        <p:spPr>
          <a:xfrm>
            <a:off x="648891" y="479321"/>
            <a:ext cx="3231072" cy="303609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2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IMAGE TITLE</a:t>
            </a:r>
            <a:endParaRPr sz="2000"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59" name="Shape 15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48891" y="1046355"/>
            <a:ext cx="6029027" cy="4567535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Shape 160"/>
          <p:cNvSpPr/>
          <p:nvPr/>
        </p:nvSpPr>
        <p:spPr>
          <a:xfrm>
            <a:off x="648891" y="5936847"/>
            <a:ext cx="4320504" cy="44496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467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</a:t>
            </a:r>
            <a:r>
              <a:rPr lang="en" sz="1467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cross-media</a:t>
            </a:r>
            <a:r>
              <a:rPr lang="en" sz="1467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information without cross-media.</a:t>
            </a:r>
            <a:endParaRPr sz="1333">
              <a:latin typeface="Dosis"/>
              <a:ea typeface="Dosis"/>
              <a:cs typeface="Dosis"/>
              <a:sym typeface="Dosis"/>
            </a:endParaRPr>
          </a:p>
        </p:txBody>
      </p:sp>
    </p:spTree>
    <p:extLst>
      <p:ext uri="{BB962C8B-B14F-4D97-AF65-F5344CB8AC3E}">
        <p14:creationId xmlns:p14="http://schemas.microsoft.com/office/powerpoint/2010/main" val="327007518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-Image Slide">
  <p:cSld name="Two-Image Slide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/>
          <p:nvPr/>
        </p:nvSpPr>
        <p:spPr>
          <a:xfrm>
            <a:off x="843460" y="5469829"/>
            <a:ext cx="3251873" cy="44496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467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</a:t>
            </a:r>
            <a:r>
              <a:rPr lang="en" sz="1467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cross-media</a:t>
            </a:r>
            <a:r>
              <a:rPr lang="en" sz="1467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information without cross-media.</a:t>
            </a:r>
            <a:endParaRPr sz="1467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63" name="Shape 163"/>
          <p:cNvSpPr/>
          <p:nvPr/>
        </p:nvSpPr>
        <p:spPr>
          <a:xfrm>
            <a:off x="853876" y="940195"/>
            <a:ext cx="3231072" cy="212823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2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IMAGE TITLE</a:t>
            </a:r>
            <a:endParaRPr sz="2000"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64" name="Shape 16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9829" y="1482327"/>
            <a:ext cx="4771429" cy="36150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Shape 16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504186" y="1482327"/>
            <a:ext cx="4771429" cy="3615035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Shape 166"/>
          <p:cNvSpPr/>
          <p:nvPr/>
        </p:nvSpPr>
        <p:spPr>
          <a:xfrm>
            <a:off x="6499721" y="5471317"/>
            <a:ext cx="3251873" cy="4464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467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</a:t>
            </a:r>
            <a:r>
              <a:rPr lang="en" sz="1467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cross-media</a:t>
            </a:r>
            <a:r>
              <a:rPr lang="en" sz="1467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information without cross-media.</a:t>
            </a:r>
            <a:endParaRPr sz="1467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67" name="Shape 167"/>
          <p:cNvSpPr/>
          <p:nvPr/>
        </p:nvSpPr>
        <p:spPr>
          <a:xfrm>
            <a:off x="6510139" y="943173"/>
            <a:ext cx="3231072" cy="211311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2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IMAGE TITLE</a:t>
            </a:r>
            <a:endParaRPr sz="2000">
              <a:latin typeface="Dosis"/>
              <a:ea typeface="Dosis"/>
              <a:cs typeface="Dosis"/>
              <a:sym typeface="Dosis"/>
            </a:endParaRPr>
          </a:p>
        </p:txBody>
      </p:sp>
    </p:spTree>
    <p:extLst>
      <p:ext uri="{BB962C8B-B14F-4D97-AF65-F5344CB8AC3E}">
        <p14:creationId xmlns:p14="http://schemas.microsoft.com/office/powerpoint/2010/main" val="94553402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atement 1">
  <p:cSld name="Statement 1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Shape 169"/>
          <p:cNvPicPr preferRelativeResize="0"/>
          <p:nvPr/>
        </p:nvPicPr>
        <p:blipFill rotWithShape="1">
          <a:blip r:embed="rId2">
            <a:alphaModFix/>
          </a:blip>
          <a:srcRect b="15626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Shape 17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04056">
              <a:alpha val="8249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1" name="Shape 171"/>
          <p:cNvSpPr txBox="1"/>
          <p:nvPr/>
        </p:nvSpPr>
        <p:spPr>
          <a:xfrm>
            <a:off x="1536733" y="2222633"/>
            <a:ext cx="8852000" cy="18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333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This is a bold statement or “quote” with a full bleed image</a:t>
            </a:r>
            <a:endParaRPr sz="5333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8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72" name="Shape 172"/>
          <p:cNvSpPr txBox="1"/>
          <p:nvPr/>
        </p:nvSpPr>
        <p:spPr>
          <a:xfrm>
            <a:off x="2019333" y="4508633"/>
            <a:ext cx="7886800" cy="5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33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Name of Author (if it’s a quote)</a:t>
            </a:r>
            <a:endParaRPr sz="2133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33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  <p:extLst>
      <p:ext uri="{BB962C8B-B14F-4D97-AF65-F5344CB8AC3E}">
        <p14:creationId xmlns:p14="http://schemas.microsoft.com/office/powerpoint/2010/main" val="401166795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atement 2">
  <p:cSld name="Statement 2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Shape 17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Shape 17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04056">
              <a:alpha val="8249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6" name="Shape 176"/>
          <p:cNvSpPr txBox="1"/>
          <p:nvPr/>
        </p:nvSpPr>
        <p:spPr>
          <a:xfrm>
            <a:off x="1536733" y="2222633"/>
            <a:ext cx="8852000" cy="18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333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This is a bold statement or “quote” with a full bleed image</a:t>
            </a:r>
            <a:endParaRPr sz="5333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8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77" name="Shape 177"/>
          <p:cNvSpPr txBox="1"/>
          <p:nvPr/>
        </p:nvSpPr>
        <p:spPr>
          <a:xfrm>
            <a:off x="2019333" y="4508633"/>
            <a:ext cx="7886800" cy="5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33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Name of Author (if it’s a quote)</a:t>
            </a:r>
            <a:endParaRPr sz="2133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33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  <p:extLst>
      <p:ext uri="{BB962C8B-B14F-4D97-AF65-F5344CB8AC3E}">
        <p14:creationId xmlns:p14="http://schemas.microsoft.com/office/powerpoint/2010/main" val="336512333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erson Slide">
  <p:cSld name="Person Slide">
    <p:bg>
      <p:bgPr>
        <a:solidFill>
          <a:srgbClr val="000000"/>
        </a:solidFill>
        <a:effectLst/>
      </p:bgPr>
    </p:bg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Shape 17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6858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Shape 180"/>
          <p:cNvSpPr txBox="1"/>
          <p:nvPr/>
        </p:nvSpPr>
        <p:spPr>
          <a:xfrm>
            <a:off x="7442233" y="2603633"/>
            <a:ext cx="3213200" cy="21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Passionate developer, lover of pizza and cute little dogs. Previously at Acme Inc and Awesome Startup.</a:t>
            </a:r>
            <a:endParaRPr sz="24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81" name="Shape 181"/>
          <p:cNvSpPr txBox="1"/>
          <p:nvPr/>
        </p:nvSpPr>
        <p:spPr>
          <a:xfrm>
            <a:off x="7442233" y="1460633"/>
            <a:ext cx="3213200" cy="12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Welcome</a:t>
            </a:r>
            <a:endParaRPr sz="24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John Coder</a:t>
            </a:r>
            <a:endParaRPr sz="32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  <p:extLst>
      <p:ext uri="{BB962C8B-B14F-4D97-AF65-F5344CB8AC3E}">
        <p14:creationId xmlns:p14="http://schemas.microsoft.com/office/powerpoint/2010/main" val="70705108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ogo over white">
  <p:cSld name="Logo over white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Shape 18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Shape 1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06600" y="3011599"/>
            <a:ext cx="3978801" cy="834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34097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E5E7FF-82B4-C59B-EFDE-EE27D549F6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E3D3129-B40D-9F71-3A9F-257DB5A7F6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91EA356-C894-2D69-C78A-D4FCD0603D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C57BB-2A50-374C-B615-411E71A121EA}" type="datetimeFigureOut">
              <a:rPr lang="de-DE" smtClean="0"/>
              <a:t>29.09.23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705B303-1962-0F90-EE9D-CFDB343FC5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14AF658-10B6-6A85-18BA-EAA67ECDB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FE00F-3C6B-D247-9A6A-A6BC5E32E51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7735398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ogo over blue" type="titleOnly">
  <p:cSld name="Logo over blue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Shape 18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Shape 1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06596" y="3010606"/>
            <a:ext cx="3978801" cy="83677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8363713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inal Slide">
  <p:cSld name="Final Slide">
    <p:bg>
      <p:bgPr>
        <a:solidFill>
          <a:srgbClr val="295269"/>
        </a:solidFill>
        <a:effectLst/>
      </p:bgPr>
    </p:bg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/>
          <p:nvPr/>
        </p:nvSpPr>
        <p:spPr>
          <a:xfrm>
            <a:off x="625361" y="2905884"/>
            <a:ext cx="10947165" cy="104623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7466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THANKS!</a:t>
            </a:r>
            <a:endParaRPr sz="1333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90" name="Shape 190"/>
          <p:cNvSpPr/>
          <p:nvPr/>
        </p:nvSpPr>
        <p:spPr>
          <a:xfrm>
            <a:off x="3568700" y="4325033"/>
            <a:ext cx="5054597" cy="8820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24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Zach Sims   </a:t>
            </a:r>
            <a:endParaRPr sz="24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6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@zsims   </a:t>
            </a:r>
            <a:endParaRPr sz="16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6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zach@codecademy.com</a:t>
            </a:r>
            <a:endParaRPr sz="16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91" name="Shape 19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187421" y="1995467"/>
            <a:ext cx="1817173" cy="382168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Shape 192"/>
          <p:cNvSpPr/>
          <p:nvPr/>
        </p:nvSpPr>
        <p:spPr>
          <a:xfrm>
            <a:off x="3568700" y="6179233"/>
            <a:ext cx="5054597" cy="46303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C8CACB"/>
              </a:buClr>
              <a:buFont typeface="Arial"/>
              <a:buNone/>
            </a:pPr>
            <a:r>
              <a:rPr lang="en" sz="1600">
                <a:solidFill>
                  <a:srgbClr val="C8CACB"/>
                </a:solidFill>
                <a:latin typeface="Dosis"/>
                <a:ea typeface="Dosis"/>
                <a:cs typeface="Dosis"/>
                <a:sym typeface="Dosis"/>
              </a:rPr>
              <a:t>WE’RE HIRING:</a:t>
            </a:r>
            <a:r>
              <a:rPr lang="en" sz="1600">
                <a:solidFill>
                  <a:srgbClr val="F4F5F5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" sz="16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http://www.codecademy.com/about/jobs</a:t>
            </a:r>
            <a:endParaRPr sz="16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endParaRPr sz="16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  <p:extLst>
      <p:ext uri="{BB962C8B-B14F-4D97-AF65-F5344CB8AC3E}">
        <p14:creationId xmlns:p14="http://schemas.microsoft.com/office/powerpoint/2010/main" val="426511551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9737465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meline">
  <p:cSld name="Timeline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5" name="Shape 195"/>
          <p:cNvCxnSpPr/>
          <p:nvPr/>
        </p:nvCxnSpPr>
        <p:spPr>
          <a:xfrm>
            <a:off x="508200" y="6012600"/>
            <a:ext cx="0" cy="3772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6" name="Shape 196"/>
          <p:cNvSpPr txBox="1"/>
          <p:nvPr/>
        </p:nvSpPr>
        <p:spPr>
          <a:xfrm>
            <a:off x="559633" y="5974000"/>
            <a:ext cx="1746400" cy="4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Dosis"/>
                <a:ea typeface="Dosis"/>
                <a:cs typeface="Dosis"/>
                <a:sym typeface="Dosis"/>
              </a:rPr>
              <a:t>Q2</a:t>
            </a:r>
            <a:endParaRPr sz="12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97" name="Shape 197"/>
          <p:cNvCxnSpPr/>
          <p:nvPr/>
        </p:nvCxnSpPr>
        <p:spPr>
          <a:xfrm>
            <a:off x="4269784" y="6012600"/>
            <a:ext cx="0" cy="3772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8" name="Shape 198"/>
          <p:cNvSpPr txBox="1"/>
          <p:nvPr/>
        </p:nvSpPr>
        <p:spPr>
          <a:xfrm>
            <a:off x="4321217" y="5974000"/>
            <a:ext cx="1746400" cy="4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Dosis"/>
                <a:ea typeface="Dosis"/>
                <a:cs typeface="Dosis"/>
                <a:sym typeface="Dosis"/>
              </a:rPr>
              <a:t>Q3</a:t>
            </a:r>
            <a:endParaRPr sz="12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99" name="Shape 199"/>
          <p:cNvCxnSpPr/>
          <p:nvPr/>
        </p:nvCxnSpPr>
        <p:spPr>
          <a:xfrm>
            <a:off x="8031400" y="6012600"/>
            <a:ext cx="0" cy="3772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0" name="Shape 200"/>
          <p:cNvSpPr txBox="1"/>
          <p:nvPr/>
        </p:nvSpPr>
        <p:spPr>
          <a:xfrm>
            <a:off x="8082833" y="5974000"/>
            <a:ext cx="1746400" cy="4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Dosis"/>
                <a:ea typeface="Dosis"/>
                <a:cs typeface="Dosis"/>
                <a:sym typeface="Dosis"/>
              </a:rPr>
              <a:t>Q4</a:t>
            </a:r>
            <a:endParaRPr sz="12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01" name="Shape 201"/>
          <p:cNvCxnSpPr/>
          <p:nvPr/>
        </p:nvCxnSpPr>
        <p:spPr>
          <a:xfrm>
            <a:off x="508200" y="5426167"/>
            <a:ext cx="0" cy="3772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2" name="Shape 202"/>
          <p:cNvSpPr txBox="1"/>
          <p:nvPr/>
        </p:nvSpPr>
        <p:spPr>
          <a:xfrm>
            <a:off x="559633" y="5387567"/>
            <a:ext cx="1145600" cy="4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July</a:t>
            </a:r>
            <a:endParaRPr sz="12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03" name="Shape 203"/>
          <p:cNvSpPr txBox="1"/>
          <p:nvPr/>
        </p:nvSpPr>
        <p:spPr>
          <a:xfrm>
            <a:off x="1820108" y="5387567"/>
            <a:ext cx="1145600" cy="4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August</a:t>
            </a:r>
            <a:endParaRPr sz="12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04" name="Shape 204"/>
          <p:cNvCxnSpPr/>
          <p:nvPr/>
        </p:nvCxnSpPr>
        <p:spPr>
          <a:xfrm>
            <a:off x="1768675" y="5426167"/>
            <a:ext cx="0" cy="3772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5" name="Shape 205"/>
          <p:cNvSpPr txBox="1"/>
          <p:nvPr/>
        </p:nvSpPr>
        <p:spPr>
          <a:xfrm>
            <a:off x="3083025" y="5387567"/>
            <a:ext cx="1145600" cy="4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September</a:t>
            </a:r>
            <a:endParaRPr sz="12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06" name="Shape 206"/>
          <p:cNvCxnSpPr/>
          <p:nvPr/>
        </p:nvCxnSpPr>
        <p:spPr>
          <a:xfrm>
            <a:off x="3031592" y="5426167"/>
            <a:ext cx="0" cy="3772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7" name="Shape 207"/>
          <p:cNvCxnSpPr/>
          <p:nvPr/>
        </p:nvCxnSpPr>
        <p:spPr>
          <a:xfrm>
            <a:off x="8031400" y="5426167"/>
            <a:ext cx="0" cy="3772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8" name="Shape 208"/>
          <p:cNvSpPr txBox="1"/>
          <p:nvPr/>
        </p:nvSpPr>
        <p:spPr>
          <a:xfrm>
            <a:off x="8082833" y="5387567"/>
            <a:ext cx="1145600" cy="4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January</a:t>
            </a:r>
            <a:endParaRPr sz="12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09" name="Shape 209"/>
          <p:cNvSpPr txBox="1"/>
          <p:nvPr/>
        </p:nvSpPr>
        <p:spPr>
          <a:xfrm>
            <a:off x="9343307" y="5387567"/>
            <a:ext cx="1145600" cy="4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February</a:t>
            </a:r>
            <a:endParaRPr sz="12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10" name="Shape 210"/>
          <p:cNvCxnSpPr/>
          <p:nvPr/>
        </p:nvCxnSpPr>
        <p:spPr>
          <a:xfrm>
            <a:off x="9291873" y="5426167"/>
            <a:ext cx="0" cy="3772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1" name="Shape 211"/>
          <p:cNvSpPr txBox="1"/>
          <p:nvPr/>
        </p:nvSpPr>
        <p:spPr>
          <a:xfrm>
            <a:off x="10606225" y="5387567"/>
            <a:ext cx="1145600" cy="4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March</a:t>
            </a:r>
            <a:endParaRPr sz="12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12" name="Shape 212"/>
          <p:cNvCxnSpPr/>
          <p:nvPr/>
        </p:nvCxnSpPr>
        <p:spPr>
          <a:xfrm>
            <a:off x="10554792" y="5426167"/>
            <a:ext cx="0" cy="3772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3" name="Shape 213"/>
          <p:cNvCxnSpPr/>
          <p:nvPr/>
        </p:nvCxnSpPr>
        <p:spPr>
          <a:xfrm>
            <a:off x="4269800" y="5426167"/>
            <a:ext cx="0" cy="3772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4" name="Shape 214"/>
          <p:cNvSpPr txBox="1"/>
          <p:nvPr/>
        </p:nvSpPr>
        <p:spPr>
          <a:xfrm>
            <a:off x="4321233" y="5387567"/>
            <a:ext cx="1145600" cy="4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October</a:t>
            </a:r>
            <a:endParaRPr sz="12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15" name="Shape 215"/>
          <p:cNvSpPr txBox="1"/>
          <p:nvPr/>
        </p:nvSpPr>
        <p:spPr>
          <a:xfrm>
            <a:off x="5581707" y="5387567"/>
            <a:ext cx="1145600" cy="4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November</a:t>
            </a:r>
            <a:endParaRPr sz="12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16" name="Shape 216"/>
          <p:cNvCxnSpPr/>
          <p:nvPr/>
        </p:nvCxnSpPr>
        <p:spPr>
          <a:xfrm>
            <a:off x="5530273" y="5426167"/>
            <a:ext cx="0" cy="3772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7" name="Shape 217"/>
          <p:cNvSpPr txBox="1"/>
          <p:nvPr/>
        </p:nvSpPr>
        <p:spPr>
          <a:xfrm>
            <a:off x="6844625" y="5387567"/>
            <a:ext cx="1145600" cy="4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December</a:t>
            </a:r>
            <a:endParaRPr sz="12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18" name="Shape 218"/>
          <p:cNvCxnSpPr/>
          <p:nvPr/>
        </p:nvCxnSpPr>
        <p:spPr>
          <a:xfrm>
            <a:off x="6793192" y="5426167"/>
            <a:ext cx="0" cy="3772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9" name="Shape 219"/>
          <p:cNvCxnSpPr/>
          <p:nvPr/>
        </p:nvCxnSpPr>
        <p:spPr>
          <a:xfrm>
            <a:off x="4269784" y="1303100"/>
            <a:ext cx="0" cy="38580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20" name="Shape 220"/>
          <p:cNvCxnSpPr/>
          <p:nvPr/>
        </p:nvCxnSpPr>
        <p:spPr>
          <a:xfrm>
            <a:off x="8031400" y="1303100"/>
            <a:ext cx="0" cy="38580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21" name="Shape 221"/>
          <p:cNvCxnSpPr/>
          <p:nvPr/>
        </p:nvCxnSpPr>
        <p:spPr>
          <a:xfrm>
            <a:off x="508200" y="1303100"/>
            <a:ext cx="0" cy="38580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222" name="Shape 222"/>
          <p:cNvSpPr/>
          <p:nvPr/>
        </p:nvSpPr>
        <p:spPr>
          <a:xfrm>
            <a:off x="1768667" y="4305033"/>
            <a:ext cx="2508400" cy="2864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33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Spec definition</a:t>
            </a:r>
            <a:endParaRPr sz="1333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3" name="Shape 223"/>
          <p:cNvSpPr/>
          <p:nvPr/>
        </p:nvSpPr>
        <p:spPr>
          <a:xfrm>
            <a:off x="4277233" y="4305033"/>
            <a:ext cx="3754000" cy="2864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33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Evaluate, and build</a:t>
            </a:r>
            <a:endParaRPr sz="1333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4" name="Shape 224"/>
          <p:cNvSpPr/>
          <p:nvPr/>
        </p:nvSpPr>
        <p:spPr>
          <a:xfrm>
            <a:off x="8031403" y="4591441"/>
            <a:ext cx="2000400" cy="2864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33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non-US app store?</a:t>
            </a:r>
            <a:endParaRPr sz="1333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5" name="Shape 225"/>
          <p:cNvSpPr/>
          <p:nvPr/>
        </p:nvSpPr>
        <p:spPr>
          <a:xfrm>
            <a:off x="1768600" y="1595041"/>
            <a:ext cx="3059200" cy="2864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33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LTP 1+2 francine release</a:t>
            </a:r>
            <a:endParaRPr sz="1333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6" name="Shape 226"/>
          <p:cNvSpPr/>
          <p:nvPr/>
        </p:nvSpPr>
        <p:spPr>
          <a:xfrm>
            <a:off x="4827803" y="1595041"/>
            <a:ext cx="1496000" cy="2864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33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final release</a:t>
            </a:r>
            <a:endParaRPr sz="1333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7" name="Shape 227"/>
          <p:cNvSpPr/>
          <p:nvPr/>
        </p:nvSpPr>
        <p:spPr>
          <a:xfrm>
            <a:off x="1768600" y="2001441"/>
            <a:ext cx="2508400" cy="2864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33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HT: 100 interviews</a:t>
            </a:r>
            <a:endParaRPr sz="1333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8" name="Shape 228"/>
          <p:cNvSpPr/>
          <p:nvPr/>
        </p:nvSpPr>
        <p:spPr>
          <a:xfrm>
            <a:off x="4281001" y="2001441"/>
            <a:ext cx="1855200" cy="4316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33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hireability funnel + integration?</a:t>
            </a:r>
            <a:endParaRPr sz="1333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9" name="Shape 229"/>
          <p:cNvSpPr/>
          <p:nvPr/>
        </p:nvSpPr>
        <p:spPr>
          <a:xfrm>
            <a:off x="1768600" y="3006975"/>
            <a:ext cx="2508400" cy="286400"/>
          </a:xfrm>
          <a:prstGeom prst="roundRect">
            <a:avLst>
              <a:gd name="adj" fmla="val 0"/>
            </a:avLst>
          </a:prstGeom>
          <a:solidFill>
            <a:srgbClr val="59A1C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33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Peer Code Review</a:t>
            </a:r>
            <a:endParaRPr sz="1333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0" name="Shape 230"/>
          <p:cNvSpPr/>
          <p:nvPr/>
        </p:nvSpPr>
        <p:spPr>
          <a:xfrm>
            <a:off x="1768600" y="3402808"/>
            <a:ext cx="2508400" cy="286400"/>
          </a:xfrm>
          <a:prstGeom prst="roundRect">
            <a:avLst>
              <a:gd name="adj" fmla="val 0"/>
            </a:avLst>
          </a:prstGeom>
          <a:solidFill>
            <a:srgbClr val="59A1C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33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Guidance Counselor</a:t>
            </a:r>
            <a:endParaRPr sz="1333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1" name="Shape 231"/>
          <p:cNvSpPr/>
          <p:nvPr/>
        </p:nvSpPr>
        <p:spPr>
          <a:xfrm>
            <a:off x="9751436" y="4305041"/>
            <a:ext cx="2000400" cy="2864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33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Deliver to US app store</a:t>
            </a:r>
            <a:endParaRPr sz="1333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32" name="Shape 232"/>
          <p:cNvCxnSpPr/>
          <p:nvPr/>
        </p:nvCxnSpPr>
        <p:spPr>
          <a:xfrm>
            <a:off x="11751833" y="1303100"/>
            <a:ext cx="0" cy="38580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233" name="Shape 233"/>
          <p:cNvSpPr/>
          <p:nvPr/>
        </p:nvSpPr>
        <p:spPr>
          <a:xfrm>
            <a:off x="8288351" y="855400"/>
            <a:ext cx="190000" cy="190000"/>
          </a:xfrm>
          <a:prstGeom prst="rect">
            <a:avLst/>
          </a:prstGeom>
          <a:solidFill>
            <a:srgbClr val="29526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4" name="Shape 234"/>
          <p:cNvSpPr txBox="1"/>
          <p:nvPr/>
        </p:nvSpPr>
        <p:spPr>
          <a:xfrm>
            <a:off x="8436381" y="715700"/>
            <a:ext cx="1296400" cy="4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67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LTP3</a:t>
            </a:r>
            <a:endParaRPr sz="1467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5" name="Shape 235"/>
          <p:cNvSpPr txBox="1"/>
          <p:nvPr/>
        </p:nvSpPr>
        <p:spPr>
          <a:xfrm>
            <a:off x="9386984" y="715700"/>
            <a:ext cx="1429200" cy="4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67">
                <a:solidFill>
                  <a:srgbClr val="6AB1D3"/>
                </a:solidFill>
                <a:latin typeface="Dosis"/>
                <a:ea typeface="Dosis"/>
                <a:cs typeface="Dosis"/>
                <a:sym typeface="Dosis"/>
              </a:rPr>
              <a:t>Community + $</a:t>
            </a:r>
            <a:endParaRPr sz="1467">
              <a:solidFill>
                <a:srgbClr val="6AB1D3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6" name="Shape 236"/>
          <p:cNvSpPr/>
          <p:nvPr/>
        </p:nvSpPr>
        <p:spPr>
          <a:xfrm>
            <a:off x="9238951" y="855400"/>
            <a:ext cx="190000" cy="190000"/>
          </a:xfrm>
          <a:prstGeom prst="rect">
            <a:avLst/>
          </a:prstGeom>
          <a:solidFill>
            <a:srgbClr val="6AB1D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7" name="Shape 237"/>
          <p:cNvSpPr txBox="1"/>
          <p:nvPr/>
        </p:nvSpPr>
        <p:spPr>
          <a:xfrm>
            <a:off x="11068975" y="715700"/>
            <a:ext cx="1429200" cy="4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67">
                <a:solidFill>
                  <a:srgbClr val="40D7C1"/>
                </a:solidFill>
                <a:latin typeface="Dosis"/>
                <a:ea typeface="Dosis"/>
                <a:cs typeface="Dosis"/>
                <a:sym typeface="Dosis"/>
              </a:rPr>
              <a:t>Mobile</a:t>
            </a:r>
            <a:endParaRPr sz="1467">
              <a:solidFill>
                <a:srgbClr val="40D7C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8" name="Shape 238"/>
          <p:cNvSpPr/>
          <p:nvPr/>
        </p:nvSpPr>
        <p:spPr>
          <a:xfrm>
            <a:off x="10920941" y="855400"/>
            <a:ext cx="190000" cy="190000"/>
          </a:xfrm>
          <a:prstGeom prst="rect">
            <a:avLst/>
          </a:prstGeom>
          <a:solidFill>
            <a:srgbClr val="40D7C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cxnSp>
        <p:nvCxnSpPr>
          <p:cNvPr id="239" name="Shape 239"/>
          <p:cNvCxnSpPr/>
          <p:nvPr/>
        </p:nvCxnSpPr>
        <p:spPr>
          <a:xfrm>
            <a:off x="508200" y="5132700"/>
            <a:ext cx="112468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40" name="Shape 240"/>
          <p:cNvCxnSpPr/>
          <p:nvPr/>
        </p:nvCxnSpPr>
        <p:spPr>
          <a:xfrm>
            <a:off x="508200" y="1303100"/>
            <a:ext cx="112468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41" name="Shape 241"/>
          <p:cNvCxnSpPr/>
          <p:nvPr/>
        </p:nvCxnSpPr>
        <p:spPr>
          <a:xfrm>
            <a:off x="508200" y="2690500"/>
            <a:ext cx="112468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42" name="Shape 242"/>
          <p:cNvCxnSpPr/>
          <p:nvPr/>
        </p:nvCxnSpPr>
        <p:spPr>
          <a:xfrm>
            <a:off x="508200" y="3982867"/>
            <a:ext cx="112468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1186503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7CE1DC8-9DB2-1F47-AAD0-668D2C914B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90A0824-38E9-6A9E-8D95-217B10AE49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E64E841-60F0-3925-2153-88E6E13415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97CE8DE-2B83-580C-229F-81A341D8FD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C57BB-2A50-374C-B615-411E71A121EA}" type="datetimeFigureOut">
              <a:rPr lang="de-DE" smtClean="0"/>
              <a:t>29.09.23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EB9C9F1-33A9-2EED-2C80-5CE3A97218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9DD80F6-859B-AA68-55C5-9806286D1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FE00F-3C6B-D247-9A6A-A6BC5E32E51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586403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42E7C8A-1817-A942-164A-BE861BF819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C73C6E5-C400-7B2B-68B4-E8CE31F0A0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D156BCCE-7688-9640-8710-C7B3EFC3D3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402B9C4D-2FC1-5D4D-0976-339FD198A6A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C68D1933-5063-1035-FA0A-20DEB1BDB60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DAD72659-11D9-C2DC-A069-B6AC522F46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C57BB-2A50-374C-B615-411E71A121EA}" type="datetimeFigureOut">
              <a:rPr lang="de-DE" smtClean="0"/>
              <a:t>29.09.23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AD18C954-7D73-6312-BB5A-8F57F4495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CFFCF52D-E5F1-D5E1-FA04-5650E7333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FE00F-3C6B-D247-9A6A-A6BC5E32E51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338585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C601574-799F-DC32-E527-93597DB2B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966D8F39-33E4-AD7D-09AE-E490AEC846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C57BB-2A50-374C-B615-411E71A121EA}" type="datetimeFigureOut">
              <a:rPr lang="de-DE" smtClean="0"/>
              <a:t>29.09.23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CFA5FD4-9BDA-486D-5AF5-18B17BAA90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49E9362-B79A-73E1-31FD-2937CCCBE9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FE00F-3C6B-D247-9A6A-A6BC5E32E51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481055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226F6433-04EB-53BF-1517-1A90EE4E6B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C57BB-2A50-374C-B615-411E71A121EA}" type="datetimeFigureOut">
              <a:rPr lang="de-DE" smtClean="0"/>
              <a:t>29.09.23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8A58FD17-227E-B21A-D4F3-E99BCA826B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F31E7E0-66FC-6204-1A89-F4F99B8A4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FE00F-3C6B-D247-9A6A-A6BC5E32E51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694238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809170-9F42-5EB6-4277-2B4EB29474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948C492-EA10-ADBB-623A-D7D3EA9F86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8003BA8-D31A-14EC-F46D-2734A805F9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173AAC5-8B6A-B6C8-9A5E-576A6BA3E9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C57BB-2A50-374C-B615-411E71A121EA}" type="datetimeFigureOut">
              <a:rPr lang="de-DE" smtClean="0"/>
              <a:t>29.09.23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2B0A739-C37D-B644-B8ED-CDD59AE54E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D899C90-FF6B-E151-86AC-93B7A039E4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FE00F-3C6B-D247-9A6A-A6BC5E32E51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67329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FD4BDAA-9A45-91F6-37EC-100458F80D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164BCEC9-29AE-0856-177F-848AF53189D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50757E3-FC73-728E-81F8-E6A9B6692A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3000B28-C16C-59FA-11BA-142FFF27B3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C57BB-2A50-374C-B615-411E71A121EA}" type="datetimeFigureOut">
              <a:rPr lang="de-DE" smtClean="0"/>
              <a:t>29.09.23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55365EF-F456-2ED6-19D9-9E8BA66DFF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B6048AB-19E6-32AA-ECA1-4E02D4B03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FE00F-3C6B-D247-9A6A-A6BC5E32E51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639968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AA819F85-BC05-0B28-67FC-6EF657E799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2A4F084-5A09-CDD5-1367-1F4A594009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44CE480-A402-FBEB-DB03-0E6F484CF2E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EC57BB-2A50-374C-B615-411E71A121EA}" type="datetimeFigureOut">
              <a:rPr lang="de-DE" smtClean="0"/>
              <a:t>29.09.23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25C0DA1-143D-747A-721A-8E7CAE5034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1139C4E-30EF-7363-47B6-7F049589A0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3FE00F-3C6B-D247-9A6A-A6BC5E32E51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203642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10972800" cy="11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496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68634160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5269"/>
        </a:solidFill>
        <a:effectLst/>
      </p:bgPr>
    </p:bg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/>
          <p:nvPr/>
        </p:nvSpPr>
        <p:spPr>
          <a:xfrm>
            <a:off x="622418" y="3992067"/>
            <a:ext cx="10947165" cy="208195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ctr" anchorCtr="0">
            <a:noAutofit/>
          </a:bodyPr>
          <a:lstStyle/>
          <a:p>
            <a:pPr defTabSz="1219170">
              <a:buClr>
                <a:srgbClr val="295269"/>
              </a:buClr>
            </a:pPr>
            <a:r>
              <a:rPr lang="de-AT" sz="4400" kern="0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Marketing Attribution </a:t>
            </a:r>
            <a:r>
              <a:rPr lang="de-AT" sz="4400" kern="0" dirty="0" err="1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for</a:t>
            </a:r>
            <a:r>
              <a:rPr lang="de-AT" sz="4400" kern="0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 </a:t>
            </a:r>
          </a:p>
          <a:p>
            <a:pPr defTabSz="1219170">
              <a:buClr>
                <a:srgbClr val="295269"/>
              </a:buClr>
            </a:pPr>
            <a:r>
              <a:rPr lang="de-AT" sz="4400" kern="0" dirty="0" err="1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CoolTShirts.com</a:t>
            </a:r>
            <a:endParaRPr sz="4400" kern="0" dirty="0">
              <a:solidFill>
                <a:srgbClr val="FFFFFF"/>
              </a:solidFill>
              <a:latin typeface="Arial"/>
              <a:cs typeface="Arial"/>
              <a:sym typeface="Arial"/>
            </a:endParaRPr>
          </a:p>
          <a:p>
            <a:pPr defTabSz="1219170">
              <a:buClr>
                <a:srgbClr val="000000"/>
              </a:buClr>
              <a:buSzPts val="1100"/>
            </a:pPr>
            <a:r>
              <a:rPr lang="en-US" sz="3733" kern="0" dirty="0">
                <a:solidFill>
                  <a:srgbClr val="EFEFEF"/>
                </a:solidFill>
                <a:latin typeface="Roboto Thin"/>
                <a:ea typeface="Roboto Thin"/>
                <a:cs typeface="Roboto Thin"/>
                <a:sym typeface="Roboto Thin"/>
              </a:rPr>
              <a:t>Analyze Data with SQL</a:t>
            </a:r>
            <a:endParaRPr sz="3733" kern="0" dirty="0">
              <a:solidFill>
                <a:srgbClr val="EFEFEF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defTabSz="1219170">
              <a:buClr>
                <a:srgbClr val="000000"/>
              </a:buClr>
              <a:buSzPts val="1100"/>
            </a:pPr>
            <a:r>
              <a:rPr lang="de-AT" sz="3733" kern="0" dirty="0">
                <a:solidFill>
                  <a:srgbClr val="EFEFEF"/>
                </a:solidFill>
                <a:latin typeface="Roboto Thin"/>
                <a:ea typeface="Roboto Thin"/>
                <a:cs typeface="Roboto Thin"/>
                <a:sym typeface="Roboto Thin"/>
              </a:rPr>
              <a:t>Lukas Heinzl</a:t>
            </a:r>
            <a:endParaRPr sz="3733" kern="0" dirty="0">
              <a:solidFill>
                <a:srgbClr val="EFEFEF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defTabSz="1219170">
              <a:buClr>
                <a:srgbClr val="000000"/>
              </a:buClr>
              <a:buSzPts val="1100"/>
            </a:pPr>
            <a:r>
              <a:rPr lang="en" sz="3733" kern="0" dirty="0">
                <a:solidFill>
                  <a:srgbClr val="EFEFEF"/>
                </a:solidFill>
                <a:latin typeface="Roboto Thin"/>
                <a:ea typeface="Roboto Thin"/>
                <a:cs typeface="Roboto Thin"/>
                <a:sym typeface="Roboto Thin"/>
              </a:rPr>
              <a:t>September 29</a:t>
            </a:r>
            <a:r>
              <a:rPr lang="en" sz="3733" kern="0" baseline="30000" dirty="0">
                <a:solidFill>
                  <a:srgbClr val="EFEFEF"/>
                </a:solidFill>
                <a:latin typeface="Roboto Thin"/>
                <a:ea typeface="Roboto Thin"/>
                <a:cs typeface="Roboto Thin"/>
                <a:sym typeface="Roboto Thin"/>
              </a:rPr>
              <a:t>th</a:t>
            </a:r>
            <a:r>
              <a:rPr lang="en" sz="3733" kern="0" dirty="0">
                <a:solidFill>
                  <a:srgbClr val="EFEFEF"/>
                </a:solidFill>
                <a:latin typeface="Roboto Thin"/>
                <a:ea typeface="Roboto Thin"/>
                <a:cs typeface="Roboto Thin"/>
                <a:sym typeface="Roboto Thin"/>
              </a:rPr>
              <a:t> 2023</a:t>
            </a:r>
            <a:endParaRPr sz="3733" kern="0" dirty="0">
              <a:solidFill>
                <a:srgbClr val="EFEFEF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pic>
        <p:nvPicPr>
          <p:cNvPr id="299" name="Shape 2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2433" y="882267"/>
            <a:ext cx="2699700" cy="5677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718017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029756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744080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688641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716004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321274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73372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460732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71720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161457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{CE2DDF25-A88D-D44F-B85D-983043000BA5}tf10001120</Template>
  <TotalTime>0</TotalTime>
  <Words>15</Words>
  <Application>Microsoft Macintosh PowerPoint</Application>
  <PresentationFormat>Breitbild</PresentationFormat>
  <Paragraphs>5</Paragraphs>
  <Slides>11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11</vt:i4>
      </vt:variant>
    </vt:vector>
  </HeadingPairs>
  <TitlesOfParts>
    <vt:vector size="19" baseType="lpstr">
      <vt:lpstr>Arial</vt:lpstr>
      <vt:lpstr>Calibri</vt:lpstr>
      <vt:lpstr>Calibri Light</vt:lpstr>
      <vt:lpstr>Dosis</vt:lpstr>
      <vt:lpstr>Roboto Black</vt:lpstr>
      <vt:lpstr>Roboto Thin</vt:lpstr>
      <vt:lpstr>Office</vt:lpstr>
      <vt:lpstr>Simple Light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Lukas Heinzl</dc:creator>
  <cp:lastModifiedBy>Lukas Heinzl</cp:lastModifiedBy>
  <cp:revision>1</cp:revision>
  <dcterms:created xsi:type="dcterms:W3CDTF">2023-09-29T13:02:56Z</dcterms:created>
  <dcterms:modified xsi:type="dcterms:W3CDTF">2023-09-29T13:15:26Z</dcterms:modified>
</cp:coreProperties>
</file>